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4"/>
  </p:notesMasterIdLst>
  <p:handoutMasterIdLst>
    <p:handoutMasterId r:id="rId25"/>
  </p:handoutMasterIdLst>
  <p:sldIdLst>
    <p:sldId id="256" r:id="rId10"/>
    <p:sldId id="265" r:id="rId11"/>
    <p:sldId id="257" r:id="rId12"/>
    <p:sldId id="259" r:id="rId13"/>
    <p:sldId id="262" r:id="rId14"/>
    <p:sldId id="260" r:id="rId15"/>
    <p:sldId id="266" r:id="rId16"/>
    <p:sldId id="263" r:id="rId17"/>
    <p:sldId id="267" r:id="rId18"/>
    <p:sldId id="268" r:id="rId19"/>
    <p:sldId id="269" r:id="rId20"/>
    <p:sldId id="270" r:id="rId21"/>
    <p:sldId id="271" r:id="rId22"/>
    <p:sldId id="25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38" autoAdjust="0"/>
    <p:restoredTop sz="50000" autoAdjust="0"/>
  </p:normalViewPr>
  <p:slideViewPr>
    <p:cSldViewPr snapToGrid="0">
      <p:cViewPr varScale="1">
        <p:scale>
          <a:sx n="116" d="100"/>
          <a:sy n="116" d="100"/>
        </p:scale>
        <p:origin x="208" y="4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mailto:skhetan@stevens.edu" TargetMode="Externa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b="1" dirty="0"/>
              <a:t>CS-513-A Knowledge Discovery and Data Mining </a:t>
            </a:r>
            <a:endParaRPr lang="en-US" b="1" dirty="0"/>
          </a:p>
          <a:p>
            <a:endParaRPr lang="en-US" dirty="0"/>
          </a:p>
        </p:txBody>
      </p:sp>
      <p:sp>
        <p:nvSpPr>
          <p:cNvPr id="3" name="Text Placeholder 2"/>
          <p:cNvSpPr>
            <a:spLocks noGrp="1"/>
          </p:cNvSpPr>
          <p:nvPr>
            <p:ph type="body" sz="quarter" idx="13"/>
          </p:nvPr>
        </p:nvSpPr>
        <p:spPr/>
        <p:txBody>
          <a:bodyPr/>
          <a:lstStyle/>
          <a:p>
            <a:r>
              <a:rPr lang="en-US" dirty="0"/>
              <a:t>Multi-classification and visualization of an iris plant based on four features</a:t>
            </a:r>
          </a:p>
        </p:txBody>
      </p:sp>
      <p:sp>
        <p:nvSpPr>
          <p:cNvPr id="4" name="Text Placeholder 3"/>
          <p:cNvSpPr>
            <a:spLocks noGrp="1"/>
          </p:cNvSpPr>
          <p:nvPr>
            <p:ph type="body" sz="quarter" idx="14"/>
          </p:nvPr>
        </p:nvSpPr>
        <p:spPr/>
        <p:txBody>
          <a:bodyPr/>
          <a:lstStyle/>
          <a:p>
            <a:r>
              <a:rPr lang="en-US" dirty="0" err="1"/>
              <a:t>Shlok</a:t>
            </a:r>
            <a:r>
              <a:rPr lang="en-US" dirty="0"/>
              <a:t> </a:t>
            </a:r>
            <a:r>
              <a:rPr lang="en-US" dirty="0" err="1"/>
              <a:t>Khetan</a:t>
            </a:r>
            <a:endParaRPr lang="en-US" dirty="0"/>
          </a:p>
          <a:p>
            <a:r>
              <a:rPr lang="en-US" dirty="0"/>
              <a:t>10446485</a:t>
            </a:r>
          </a:p>
          <a:p>
            <a:r>
              <a:rPr lang="en-US" dirty="0" err="1"/>
              <a:t>skhetan@stevens.edu</a:t>
            </a:r>
            <a:endParaRPr lang="en-US" dirty="0"/>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F50239-2760-A245-862B-9D1B9BD36AC2}"/>
              </a:ext>
            </a:extLst>
          </p:cNvPr>
          <p:cNvSpPr>
            <a:spLocks noGrp="1"/>
          </p:cNvSpPr>
          <p:nvPr>
            <p:ph type="body" sz="quarter" idx="12"/>
          </p:nvPr>
        </p:nvSpPr>
        <p:spPr/>
        <p:txBody>
          <a:bodyPr/>
          <a:lstStyle/>
          <a:p>
            <a:r>
              <a:rPr lang="en-US" dirty="0"/>
              <a:t>Random forests are an outfit learning strategy for order, relapse and different errands that work by developing a large number of choice trees at preparing time and yielding the class that is the method of the classes (characterization) or mean expectation (relapse) of the individual trees. Random choice forests right for choice trees' propensity for overfitting the training set.</a:t>
            </a:r>
          </a:p>
        </p:txBody>
      </p:sp>
      <p:sp>
        <p:nvSpPr>
          <p:cNvPr id="3" name="Slide Number Placeholder 2">
            <a:extLst>
              <a:ext uri="{FF2B5EF4-FFF2-40B4-BE49-F238E27FC236}">
                <a16:creationId xmlns:a16="http://schemas.microsoft.com/office/drawing/2014/main" id="{7BC8256F-EE74-DA47-A71D-65034D1B7352}"/>
              </a:ext>
            </a:extLst>
          </p:cNvPr>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itle 3">
            <a:extLst>
              <a:ext uri="{FF2B5EF4-FFF2-40B4-BE49-F238E27FC236}">
                <a16:creationId xmlns:a16="http://schemas.microsoft.com/office/drawing/2014/main" id="{FA61A074-C07D-F14D-BA06-7129EF7BA14A}"/>
              </a:ext>
            </a:extLst>
          </p:cNvPr>
          <p:cNvSpPr>
            <a:spLocks noGrp="1"/>
          </p:cNvSpPr>
          <p:nvPr>
            <p:ph type="title"/>
          </p:nvPr>
        </p:nvSpPr>
        <p:spPr/>
        <p:txBody>
          <a:bodyPr/>
          <a:lstStyle/>
          <a:p>
            <a:r>
              <a:rPr lang="en-US" dirty="0"/>
              <a:t>Random Forest Classifier</a:t>
            </a:r>
          </a:p>
        </p:txBody>
      </p:sp>
      <p:sp>
        <p:nvSpPr>
          <p:cNvPr id="5" name="Text Placeholder 4">
            <a:extLst>
              <a:ext uri="{FF2B5EF4-FFF2-40B4-BE49-F238E27FC236}">
                <a16:creationId xmlns:a16="http://schemas.microsoft.com/office/drawing/2014/main" id="{4A34998E-647E-3F4F-87E7-24BCB262C53A}"/>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E62D382E-06A0-4244-8B91-15004BDC757C}"/>
              </a:ext>
            </a:extLst>
          </p:cNvPr>
          <p:cNvSpPr txBox="1"/>
          <p:nvPr/>
        </p:nvSpPr>
        <p:spPr>
          <a:xfrm>
            <a:off x="725302" y="3244334"/>
            <a:ext cx="2998193" cy="369332"/>
          </a:xfrm>
          <a:prstGeom prst="rect">
            <a:avLst/>
          </a:prstGeom>
          <a:noFill/>
        </p:spPr>
        <p:txBody>
          <a:bodyPr wrap="none" rtlCol="0">
            <a:spAutoFit/>
          </a:bodyPr>
          <a:lstStyle/>
          <a:p>
            <a:r>
              <a:rPr lang="en-US" dirty="0"/>
              <a:t>Acquired Accuracy = 93.33..% </a:t>
            </a:r>
          </a:p>
        </p:txBody>
      </p:sp>
      <p:pic>
        <p:nvPicPr>
          <p:cNvPr id="9" name="Picture 8">
            <a:extLst>
              <a:ext uri="{FF2B5EF4-FFF2-40B4-BE49-F238E27FC236}">
                <a16:creationId xmlns:a16="http://schemas.microsoft.com/office/drawing/2014/main" id="{37CA4C03-DF4E-9049-975E-EB27C2B773BA}"/>
              </a:ext>
            </a:extLst>
          </p:cNvPr>
          <p:cNvPicPr>
            <a:picLocks noChangeAspect="1"/>
          </p:cNvPicPr>
          <p:nvPr/>
        </p:nvPicPr>
        <p:blipFill>
          <a:blip r:embed="rId2"/>
          <a:stretch>
            <a:fillRect/>
          </a:stretch>
        </p:blipFill>
        <p:spPr>
          <a:xfrm>
            <a:off x="611497" y="3244333"/>
            <a:ext cx="5495017" cy="886991"/>
          </a:xfrm>
          <a:prstGeom prst="rect">
            <a:avLst/>
          </a:prstGeom>
        </p:spPr>
      </p:pic>
    </p:spTree>
    <p:extLst>
      <p:ext uri="{BB962C8B-B14F-4D97-AF65-F5344CB8AC3E}">
        <p14:creationId xmlns:p14="http://schemas.microsoft.com/office/powerpoint/2010/main" val="28095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5BBC0F-1BFE-C64B-90EC-72670253387C}"/>
              </a:ext>
            </a:extLst>
          </p:cNvPr>
          <p:cNvSpPr>
            <a:spLocks noGrp="1"/>
          </p:cNvSpPr>
          <p:nvPr>
            <p:ph type="body" sz="quarter" idx="12"/>
          </p:nvPr>
        </p:nvSpPr>
        <p:spPr/>
        <p:txBody>
          <a:bodyPr/>
          <a:lstStyle/>
          <a:p>
            <a:r>
              <a:rPr lang="en-US" dirty="0"/>
              <a:t>As the sole member working on the whole project because of time zone complications made me really appreciate the role of a data scientist.</a:t>
            </a:r>
          </a:p>
          <a:p>
            <a:r>
              <a:rPr lang="en-US" dirty="0"/>
              <a:t>That is why I chose a dataset which was already relatively clean and a little easier to work with.</a:t>
            </a:r>
          </a:p>
          <a:p>
            <a:r>
              <a:rPr lang="en-US" dirty="0"/>
              <a:t>Learnt how to effectively use python notebooks for data science </a:t>
            </a:r>
          </a:p>
        </p:txBody>
      </p:sp>
      <p:sp>
        <p:nvSpPr>
          <p:cNvPr id="3" name="Slide Number Placeholder 2">
            <a:extLst>
              <a:ext uri="{FF2B5EF4-FFF2-40B4-BE49-F238E27FC236}">
                <a16:creationId xmlns:a16="http://schemas.microsoft.com/office/drawing/2014/main" id="{838ACF44-E367-F947-A580-C8CFBD19D30D}"/>
              </a:ext>
            </a:extLst>
          </p:cNvPr>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0053F558-DEDD-5848-9F54-62397C0E641B}"/>
              </a:ext>
            </a:extLst>
          </p:cNvPr>
          <p:cNvSpPr>
            <a:spLocks noGrp="1"/>
          </p:cNvSpPr>
          <p:nvPr>
            <p:ph type="title"/>
          </p:nvPr>
        </p:nvSpPr>
        <p:spPr/>
        <p:txBody>
          <a:bodyPr/>
          <a:lstStyle/>
          <a:p>
            <a:r>
              <a:rPr lang="en-US" dirty="0"/>
              <a:t>Modeling Complications</a:t>
            </a:r>
          </a:p>
        </p:txBody>
      </p:sp>
      <p:sp>
        <p:nvSpPr>
          <p:cNvPr id="5" name="Text Placeholder 4">
            <a:extLst>
              <a:ext uri="{FF2B5EF4-FFF2-40B4-BE49-F238E27FC236}">
                <a16:creationId xmlns:a16="http://schemas.microsoft.com/office/drawing/2014/main" id="{B8EAA4B9-E707-EE4F-A7F2-0D2930D3C31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079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4AF664-6CFA-FC42-AD88-B765688E5798}"/>
              </a:ext>
            </a:extLst>
          </p:cNvPr>
          <p:cNvSpPr>
            <a:spLocks noGrp="1"/>
          </p:cNvSpPr>
          <p:nvPr>
            <p:ph type="body" sz="quarter" idx="12"/>
          </p:nvPr>
        </p:nvSpPr>
        <p:spPr>
          <a:xfrm>
            <a:off x="227013" y="2258960"/>
            <a:ext cx="8691562" cy="4384542"/>
          </a:xfrm>
        </p:spPr>
        <p:txBody>
          <a:bodyPr/>
          <a:lstStyle/>
          <a:p>
            <a:pPr marL="0" indent="0">
              <a:buNone/>
            </a:pPr>
            <a:r>
              <a:rPr lang="en-US" dirty="0"/>
              <a:t>Applications:</a:t>
            </a:r>
          </a:p>
          <a:p>
            <a:r>
              <a:rPr lang="en-US" dirty="0"/>
              <a:t>With some changes to the code it can be used in the classification of mostly any data set by shifting and changing parameters.</a:t>
            </a:r>
          </a:p>
          <a:p>
            <a:r>
              <a:rPr lang="en-US" dirty="0"/>
              <a:t>A website or an application can be used to launch the model for direct customer use </a:t>
            </a:r>
          </a:p>
          <a:p>
            <a:r>
              <a:rPr lang="en-US" dirty="0"/>
              <a:t>The model can also be extended to predict the plant’s status of other plant types, subject to availability of database.</a:t>
            </a:r>
          </a:p>
          <a:p>
            <a:endParaRPr lang="en-US" dirty="0"/>
          </a:p>
          <a:p>
            <a:endParaRPr lang="en-US" dirty="0"/>
          </a:p>
        </p:txBody>
      </p:sp>
      <p:sp>
        <p:nvSpPr>
          <p:cNvPr id="3" name="Slide Number Placeholder 2">
            <a:extLst>
              <a:ext uri="{FF2B5EF4-FFF2-40B4-BE49-F238E27FC236}">
                <a16:creationId xmlns:a16="http://schemas.microsoft.com/office/drawing/2014/main" id="{8D1DCEF0-DE84-4F4A-B587-46A2FFD05096}"/>
              </a:ext>
            </a:extLst>
          </p:cNvPr>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CB60DEE4-C9D6-DE4C-BF96-79D8AF53F90F}"/>
              </a:ext>
            </a:extLst>
          </p:cNvPr>
          <p:cNvSpPr>
            <a:spLocks noGrp="1"/>
          </p:cNvSpPr>
          <p:nvPr>
            <p:ph type="title"/>
          </p:nvPr>
        </p:nvSpPr>
        <p:spPr/>
        <p:txBody>
          <a:bodyPr/>
          <a:lstStyle/>
          <a:p>
            <a:r>
              <a:rPr lang="en-US" sz="3200" dirty="0"/>
              <a:t>Conclusion	</a:t>
            </a:r>
            <a:endParaRPr lang="en-US" dirty="0"/>
          </a:p>
        </p:txBody>
      </p:sp>
      <p:sp>
        <p:nvSpPr>
          <p:cNvPr id="5" name="Text Placeholder 4">
            <a:extLst>
              <a:ext uri="{FF2B5EF4-FFF2-40B4-BE49-F238E27FC236}">
                <a16:creationId xmlns:a16="http://schemas.microsoft.com/office/drawing/2014/main" id="{A2A38B9D-2562-1F4C-97E2-6476E9ACB950}"/>
              </a:ext>
            </a:extLst>
          </p:cNvPr>
          <p:cNvSpPr>
            <a:spLocks noGrp="1"/>
          </p:cNvSpPr>
          <p:nvPr>
            <p:ph type="body" sz="quarter" idx="13"/>
          </p:nvPr>
        </p:nvSpPr>
        <p:spPr>
          <a:xfrm>
            <a:off x="227013" y="1006102"/>
            <a:ext cx="8691562" cy="976933"/>
          </a:xfrm>
        </p:spPr>
        <p:txBody>
          <a:bodyPr/>
          <a:lstStyle/>
          <a:p>
            <a:r>
              <a:rPr lang="en-US" dirty="0"/>
              <a:t>After studying different models on the dataset, it is observed that ANN </a:t>
            </a:r>
          </a:p>
          <a:p>
            <a:r>
              <a:rPr lang="en-US" dirty="0"/>
              <a:t>provides us the best results with the accuracy of about 96.67%, but that may change </a:t>
            </a:r>
          </a:p>
          <a:p>
            <a:r>
              <a:rPr lang="en-US" dirty="0"/>
              <a:t>if the dataset gets large enough as then the training of data for ANN would get tedious</a:t>
            </a:r>
          </a:p>
          <a:p>
            <a:endParaRPr lang="en-US" dirty="0"/>
          </a:p>
        </p:txBody>
      </p:sp>
    </p:spTree>
    <p:extLst>
      <p:ext uri="{BB962C8B-B14F-4D97-AF65-F5344CB8AC3E}">
        <p14:creationId xmlns:p14="http://schemas.microsoft.com/office/powerpoint/2010/main" val="1810339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C76677-8C17-594F-9E4F-8E122D47B32B}"/>
              </a:ext>
            </a:extLst>
          </p:cNvPr>
          <p:cNvSpPr>
            <a:spLocks noGrp="1"/>
          </p:cNvSpPr>
          <p:nvPr>
            <p:ph type="sldNum" sz="quarter" idx="13"/>
          </p:nvPr>
        </p:nvSpPr>
        <p:spPr/>
        <p:txBody>
          <a:bodyPr/>
          <a:lstStyle/>
          <a:p>
            <a:fld id="{12342C3A-DD85-7843-B416-BD52AB030D59}" type="slidenum">
              <a:rPr lang="en-US" smtClean="0"/>
              <a:pPr/>
              <a:t>13</a:t>
            </a:fld>
            <a:endParaRPr lang="en-US" dirty="0"/>
          </a:p>
        </p:txBody>
      </p:sp>
      <p:sp>
        <p:nvSpPr>
          <p:cNvPr id="3" name="Text Placeholder 2">
            <a:extLst>
              <a:ext uri="{FF2B5EF4-FFF2-40B4-BE49-F238E27FC236}">
                <a16:creationId xmlns:a16="http://schemas.microsoft.com/office/drawing/2014/main" id="{D4B73721-5843-8842-BAB6-D41E26CEB548}"/>
              </a:ext>
            </a:extLst>
          </p:cNvPr>
          <p:cNvSpPr>
            <a:spLocks noGrp="1"/>
          </p:cNvSpPr>
          <p:nvPr>
            <p:ph type="body" sz="quarter" idx="12"/>
          </p:nvPr>
        </p:nvSpPr>
        <p:spPr>
          <a:xfrm>
            <a:off x="1331558" y="2619259"/>
            <a:ext cx="6480883" cy="1619481"/>
          </a:xfrm>
        </p:spPr>
        <p:txBody>
          <a:bodyPr/>
          <a:lstStyle/>
          <a:p>
            <a:r>
              <a:rPr lang="en-US" sz="9600" dirty="0"/>
              <a:t>Thank You!</a:t>
            </a:r>
            <a:endParaRPr lang="en-US" dirty="0"/>
          </a:p>
        </p:txBody>
      </p:sp>
      <p:sp>
        <p:nvSpPr>
          <p:cNvPr id="4" name="Title 3">
            <a:extLst>
              <a:ext uri="{FF2B5EF4-FFF2-40B4-BE49-F238E27FC236}">
                <a16:creationId xmlns:a16="http://schemas.microsoft.com/office/drawing/2014/main" id="{931400D8-57A9-4144-A767-79E06FC2FFB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19800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a:t>Shlok</a:t>
            </a:r>
            <a:r>
              <a:rPr lang="en-US" dirty="0"/>
              <a:t> Arun </a:t>
            </a:r>
            <a:r>
              <a:rPr lang="en-US" dirty="0" err="1"/>
              <a:t>Khetan</a:t>
            </a:r>
            <a:endParaRPr lang="en-US" dirty="0"/>
          </a:p>
          <a:p>
            <a:r>
              <a:rPr lang="en-US" dirty="0">
                <a:hlinkClick r:id="rId2"/>
              </a:rPr>
              <a:t>skhetan@stevens.edu</a:t>
            </a:r>
            <a:endParaRPr lang="en-US" dirty="0"/>
          </a:p>
          <a:p>
            <a:r>
              <a:rPr lang="en-US" dirty="0"/>
              <a:t>10446485</a:t>
            </a:r>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B2EAD-499D-684D-BF9E-C705730E02A4}"/>
              </a:ext>
            </a:extLst>
          </p:cNvPr>
          <p:cNvSpPr>
            <a:spLocks noGrp="1"/>
          </p:cNvSpPr>
          <p:nvPr>
            <p:ph type="body" sz="quarter" idx="13"/>
          </p:nvPr>
        </p:nvSpPr>
        <p:spPr>
          <a:xfrm>
            <a:off x="235337" y="2604567"/>
            <a:ext cx="5000999" cy="1648865"/>
          </a:xfrm>
        </p:spPr>
        <p:txBody>
          <a:bodyPr/>
          <a:lstStyle/>
          <a:p>
            <a:r>
              <a:rPr lang="en-US" dirty="0" err="1"/>
              <a:t>Shlok</a:t>
            </a:r>
            <a:r>
              <a:rPr lang="en-US" dirty="0"/>
              <a:t> Arun </a:t>
            </a:r>
            <a:r>
              <a:rPr lang="en-US" dirty="0" err="1"/>
              <a:t>Khetan</a:t>
            </a:r>
            <a:endParaRPr lang="en-US" dirty="0"/>
          </a:p>
        </p:txBody>
      </p:sp>
      <p:pic>
        <p:nvPicPr>
          <p:cNvPr id="6" name="Picture 5" descr="A person standing in front of a building&#10;&#10;Description automatically generated">
            <a:extLst>
              <a:ext uri="{FF2B5EF4-FFF2-40B4-BE49-F238E27FC236}">
                <a16:creationId xmlns:a16="http://schemas.microsoft.com/office/drawing/2014/main" id="{E7280721-D86C-EA49-928B-24C3F2017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06" y="1123721"/>
            <a:ext cx="3046797" cy="3844887"/>
          </a:xfrm>
          <a:prstGeom prst="rect">
            <a:avLst/>
          </a:prstGeom>
          <a:effectLst>
            <a:glow rad="292100">
              <a:schemeClr val="bg1"/>
            </a:glow>
            <a:reflection endPos="0" dir="5400000" sy="-100000" algn="bl" rotWithShape="0"/>
          </a:effectLst>
        </p:spPr>
      </p:pic>
    </p:spTree>
    <p:extLst>
      <p:ext uri="{BB962C8B-B14F-4D97-AF65-F5344CB8AC3E}">
        <p14:creationId xmlns:p14="http://schemas.microsoft.com/office/powerpoint/2010/main" val="6874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just"/>
            <a:r>
              <a:rPr lang="en-US" sz="2000" dirty="0"/>
              <a:t>My goal is to develop a model capable of classifying an iris plant based on four features. This is a multi-class classification where each sample can belong to ONE of 3 classes (</a:t>
            </a:r>
            <a:r>
              <a:rPr lang="en-US" sz="2000" i="1" dirty="0"/>
              <a:t>Iris </a:t>
            </a:r>
            <a:r>
              <a:rPr lang="en-US" sz="2000" i="1" dirty="0" err="1"/>
              <a:t>setosa</a:t>
            </a:r>
            <a:r>
              <a:rPr lang="en-US" sz="2000" dirty="0"/>
              <a:t>, </a:t>
            </a:r>
            <a:r>
              <a:rPr lang="en-US" sz="2000" i="1" dirty="0"/>
              <a:t>Iris virginica</a:t>
            </a:r>
            <a:r>
              <a:rPr lang="en-US" sz="2000" dirty="0"/>
              <a:t> or </a:t>
            </a:r>
            <a:r>
              <a:rPr lang="en-US" sz="2000" i="1" dirty="0"/>
              <a:t>Iris versicolor</a:t>
            </a:r>
            <a:r>
              <a:rPr lang="en-US" sz="2000" dirty="0"/>
              <a:t>). The artificial neural network(ANN) will have 4 input neurons (flower dimensions) and 3 output neurons (scores). my loss function will compare the target label (ground truth) to the corresponding output score. </a:t>
            </a:r>
          </a:p>
          <a:p>
            <a:pPr algn="just"/>
            <a:r>
              <a:rPr lang="en-US" sz="2000" dirty="0"/>
              <a:t>The second would be to also analyze and predict the tensor with the  RF(Random Forest classifier) </a:t>
            </a:r>
          </a:p>
          <a:p>
            <a:pPr marL="0" indent="0">
              <a:buNone/>
            </a:pPr>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p:cNvSpPr>
            <a:spLocks noGrp="1"/>
          </p:cNvSpPr>
          <p:nvPr>
            <p:ph type="title"/>
          </p:nvPr>
        </p:nvSpPr>
        <p:spPr/>
        <p:txBody>
          <a:bodyPr/>
          <a:lstStyle/>
          <a:p>
            <a:r>
              <a:rPr lang="en-US" dirty="0"/>
              <a:t>Problem Statement and goal</a:t>
            </a:r>
            <a:br>
              <a:rPr lang="en-US" dirty="0"/>
            </a:br>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1551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7DA757-DB3B-0741-B136-77F89B50DB23}"/>
              </a:ext>
            </a:extLst>
          </p:cNvPr>
          <p:cNvSpPr>
            <a:spLocks noGrp="1"/>
          </p:cNvSpPr>
          <p:nvPr>
            <p:ph type="sldNum" sz="quarter" idx="15"/>
          </p:nvPr>
        </p:nvSpPr>
        <p:spPr/>
        <p:txBody>
          <a:bodyPr/>
          <a:lstStyle/>
          <a:p>
            <a:fld id="{12342C3A-DD85-7843-B416-BD52AB030D59}" type="slidenum">
              <a:rPr lang="en-US" smtClean="0"/>
              <a:pPr/>
              <a:t>4</a:t>
            </a:fld>
            <a:endParaRPr lang="en-US" dirty="0"/>
          </a:p>
        </p:txBody>
      </p:sp>
      <p:sp>
        <p:nvSpPr>
          <p:cNvPr id="4" name="Title 3">
            <a:extLst>
              <a:ext uri="{FF2B5EF4-FFF2-40B4-BE49-F238E27FC236}">
                <a16:creationId xmlns:a16="http://schemas.microsoft.com/office/drawing/2014/main" id="{624AD531-B057-BC49-A256-3AF609985881}"/>
              </a:ext>
            </a:extLst>
          </p:cNvPr>
          <p:cNvSpPr>
            <a:spLocks noGrp="1"/>
          </p:cNvSpPr>
          <p:nvPr>
            <p:ph type="title"/>
          </p:nvPr>
        </p:nvSpPr>
        <p:spPr/>
        <p:txBody>
          <a:bodyPr/>
          <a:lstStyle/>
          <a:p>
            <a:r>
              <a:rPr lang="en-US" dirty="0"/>
              <a:t>Road Map</a:t>
            </a:r>
          </a:p>
        </p:txBody>
      </p:sp>
      <p:sp>
        <p:nvSpPr>
          <p:cNvPr id="5" name="Text Placeholder 4">
            <a:extLst>
              <a:ext uri="{FF2B5EF4-FFF2-40B4-BE49-F238E27FC236}">
                <a16:creationId xmlns:a16="http://schemas.microsoft.com/office/drawing/2014/main" id="{F9D1C147-948B-9741-B111-107FA1245428}"/>
              </a:ext>
            </a:extLst>
          </p:cNvPr>
          <p:cNvSpPr>
            <a:spLocks noGrp="1"/>
          </p:cNvSpPr>
          <p:nvPr>
            <p:ph type="body" sz="quarter" idx="13"/>
          </p:nvPr>
        </p:nvSpPr>
        <p:spPr/>
        <p:txBody>
          <a:bodyPr/>
          <a:lstStyle/>
          <a:p>
            <a:endParaRPr lang="en-US" dirty="0"/>
          </a:p>
        </p:txBody>
      </p:sp>
      <p:pic>
        <p:nvPicPr>
          <p:cNvPr id="11" name="Picture 10">
            <a:extLst>
              <a:ext uri="{FF2B5EF4-FFF2-40B4-BE49-F238E27FC236}">
                <a16:creationId xmlns:a16="http://schemas.microsoft.com/office/drawing/2014/main" id="{DB98CC48-11C5-084D-8759-AD0873AACCF7}"/>
              </a:ext>
            </a:extLst>
          </p:cNvPr>
          <p:cNvPicPr>
            <a:picLocks noChangeAspect="1"/>
          </p:cNvPicPr>
          <p:nvPr/>
        </p:nvPicPr>
        <p:blipFill>
          <a:blip r:embed="rId2"/>
          <a:stretch>
            <a:fillRect/>
          </a:stretch>
        </p:blipFill>
        <p:spPr>
          <a:xfrm>
            <a:off x="647700" y="1555750"/>
            <a:ext cx="7848600" cy="3746500"/>
          </a:xfrm>
          <a:prstGeom prst="rect">
            <a:avLst/>
          </a:prstGeom>
        </p:spPr>
      </p:pic>
    </p:spTree>
    <p:extLst>
      <p:ext uri="{BB962C8B-B14F-4D97-AF65-F5344CB8AC3E}">
        <p14:creationId xmlns:p14="http://schemas.microsoft.com/office/powerpoint/2010/main" val="96977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513303-0608-874F-A93A-B4574245B123}"/>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E9BA11CA-C7A5-EE46-BD81-BC1E83E6F4A4}"/>
              </a:ext>
            </a:extLst>
          </p:cNvPr>
          <p:cNvSpPr>
            <a:spLocks noGrp="1"/>
          </p:cNvSpPr>
          <p:nvPr>
            <p:ph type="body" sz="quarter" idx="12"/>
          </p:nvPr>
        </p:nvSpPr>
        <p:spPr>
          <a:xfrm>
            <a:off x="227013" y="1709351"/>
            <a:ext cx="7645748" cy="4384542"/>
          </a:xfrm>
        </p:spPr>
        <p:txBody>
          <a:bodyPr/>
          <a:lstStyle/>
          <a:p>
            <a:pPr marL="0" indent="0" fontAlgn="base">
              <a:buNone/>
            </a:pPr>
            <a:r>
              <a:rPr lang="en-US" dirty="0"/>
              <a:t>The columns in this dataset are:</a:t>
            </a:r>
          </a:p>
          <a:p>
            <a:pPr fontAlgn="base"/>
            <a:r>
              <a:rPr lang="en-US" dirty="0"/>
              <a:t>Id</a:t>
            </a:r>
          </a:p>
          <a:p>
            <a:pPr fontAlgn="base"/>
            <a:r>
              <a:rPr lang="en-US" dirty="0" err="1"/>
              <a:t>SepalLengthCm</a:t>
            </a:r>
            <a:endParaRPr lang="en-US" dirty="0"/>
          </a:p>
          <a:p>
            <a:pPr fontAlgn="base"/>
            <a:r>
              <a:rPr lang="en-US" dirty="0" err="1"/>
              <a:t>SepalWidthCm</a:t>
            </a:r>
            <a:endParaRPr lang="en-US" dirty="0"/>
          </a:p>
          <a:p>
            <a:pPr fontAlgn="base"/>
            <a:r>
              <a:rPr lang="en-US" dirty="0" err="1"/>
              <a:t>PetalLengthCm</a:t>
            </a:r>
            <a:endParaRPr lang="en-US" dirty="0"/>
          </a:p>
          <a:p>
            <a:pPr fontAlgn="base"/>
            <a:r>
              <a:rPr lang="en-US" dirty="0" err="1"/>
              <a:t>PetalWidthCm</a:t>
            </a:r>
            <a:endParaRPr lang="en-US" dirty="0"/>
          </a:p>
          <a:p>
            <a:pPr fontAlgn="base"/>
            <a:r>
              <a:rPr lang="en-US" dirty="0"/>
              <a:t>Species</a:t>
            </a:r>
          </a:p>
          <a:p>
            <a:endParaRPr lang="en-US" sz="1400" dirty="0"/>
          </a:p>
        </p:txBody>
      </p:sp>
      <p:sp>
        <p:nvSpPr>
          <p:cNvPr id="4" name="Title 3">
            <a:extLst>
              <a:ext uri="{FF2B5EF4-FFF2-40B4-BE49-F238E27FC236}">
                <a16:creationId xmlns:a16="http://schemas.microsoft.com/office/drawing/2014/main" id="{162751A1-F43B-DF41-BB59-ADFD5D89490E}"/>
              </a:ext>
            </a:extLst>
          </p:cNvPr>
          <p:cNvSpPr>
            <a:spLocks noGrp="1"/>
          </p:cNvSpPr>
          <p:nvPr>
            <p:ph type="title"/>
          </p:nvPr>
        </p:nvSpPr>
        <p:spPr/>
        <p:txBody>
          <a:bodyPr/>
          <a:lstStyle/>
          <a:p>
            <a:r>
              <a:rPr lang="en-US" dirty="0"/>
              <a:t>Data Understanding </a:t>
            </a:r>
          </a:p>
        </p:txBody>
      </p:sp>
      <p:sp>
        <p:nvSpPr>
          <p:cNvPr id="5" name="Text Placeholder 4">
            <a:extLst>
              <a:ext uri="{FF2B5EF4-FFF2-40B4-BE49-F238E27FC236}">
                <a16:creationId xmlns:a16="http://schemas.microsoft.com/office/drawing/2014/main" id="{7A16B15D-6513-AD4C-BB77-29F124B2EFDC}"/>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03145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00B35-55AD-8549-B112-B163E84706BC}"/>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FD31BE17-97AA-C346-AD80-A26538651946}"/>
              </a:ext>
            </a:extLst>
          </p:cNvPr>
          <p:cNvSpPr>
            <a:spLocks noGrp="1"/>
          </p:cNvSpPr>
          <p:nvPr>
            <p:ph type="body" sz="quarter" idx="12"/>
          </p:nvPr>
        </p:nvSpPr>
        <p:spPr>
          <a:xfrm>
            <a:off x="227013" y="1709351"/>
            <a:ext cx="8319338" cy="4384542"/>
          </a:xfrm>
        </p:spPr>
        <p:txBody>
          <a:bodyPr/>
          <a:lstStyle/>
          <a:p>
            <a:r>
              <a:rPr lang="en-US" sz="2400" dirty="0"/>
              <a:t>Artificial Neural Network(A.N.N.)</a:t>
            </a:r>
          </a:p>
          <a:p>
            <a:r>
              <a:rPr lang="en-US" sz="2400" dirty="0"/>
              <a:t>Random Forest</a:t>
            </a:r>
          </a:p>
        </p:txBody>
      </p:sp>
      <p:sp>
        <p:nvSpPr>
          <p:cNvPr id="4" name="Title 3">
            <a:extLst>
              <a:ext uri="{FF2B5EF4-FFF2-40B4-BE49-F238E27FC236}">
                <a16:creationId xmlns:a16="http://schemas.microsoft.com/office/drawing/2014/main" id="{90ECA05F-1AB1-C848-833B-87A5FD1B31DA}"/>
              </a:ext>
            </a:extLst>
          </p:cNvPr>
          <p:cNvSpPr>
            <a:spLocks noGrp="1"/>
          </p:cNvSpPr>
          <p:nvPr>
            <p:ph type="title"/>
          </p:nvPr>
        </p:nvSpPr>
        <p:spPr/>
        <p:txBody>
          <a:bodyPr/>
          <a:lstStyle/>
          <a:p>
            <a:r>
              <a:rPr lang="en-US" sz="3200" dirty="0"/>
              <a:t>Algorithms Used </a:t>
            </a:r>
            <a:endParaRPr lang="en-US" dirty="0"/>
          </a:p>
        </p:txBody>
      </p:sp>
      <p:sp>
        <p:nvSpPr>
          <p:cNvPr id="5" name="Text Placeholder 4">
            <a:extLst>
              <a:ext uri="{FF2B5EF4-FFF2-40B4-BE49-F238E27FC236}">
                <a16:creationId xmlns:a16="http://schemas.microsoft.com/office/drawing/2014/main" id="{8FD7076A-13EE-004B-AF56-D83A43193222}"/>
              </a:ext>
            </a:extLst>
          </p:cNvPr>
          <p:cNvSpPr>
            <a:spLocks noGrp="1"/>
          </p:cNvSpPr>
          <p:nvPr>
            <p:ph type="body" sz="quarter" idx="13"/>
          </p:nvPr>
        </p:nvSpPr>
        <p:spPr/>
        <p:txBody>
          <a:bodyPr/>
          <a:lstStyle/>
          <a:p>
            <a:endParaRPr lang="en-US" sz="1600" dirty="0"/>
          </a:p>
        </p:txBody>
      </p:sp>
    </p:spTree>
    <p:extLst>
      <p:ext uri="{BB962C8B-B14F-4D97-AF65-F5344CB8AC3E}">
        <p14:creationId xmlns:p14="http://schemas.microsoft.com/office/powerpoint/2010/main" val="341392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0E52F0-64D1-454F-93DD-05DF08524726}"/>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051358A9-7AF4-D542-967E-AD7743E8D063}"/>
              </a:ext>
            </a:extLst>
          </p:cNvPr>
          <p:cNvSpPr>
            <a:spLocks noGrp="1"/>
          </p:cNvSpPr>
          <p:nvPr>
            <p:ph type="title"/>
          </p:nvPr>
        </p:nvSpPr>
        <p:spPr/>
        <p:txBody>
          <a:bodyPr/>
          <a:lstStyle/>
          <a:p>
            <a:r>
              <a:rPr lang="en-US" dirty="0"/>
              <a:t>Loading the iris data set</a:t>
            </a:r>
          </a:p>
        </p:txBody>
      </p:sp>
      <p:pic>
        <p:nvPicPr>
          <p:cNvPr id="7" name="Picture 6">
            <a:extLst>
              <a:ext uri="{FF2B5EF4-FFF2-40B4-BE49-F238E27FC236}">
                <a16:creationId xmlns:a16="http://schemas.microsoft.com/office/drawing/2014/main" id="{905662E9-5806-6341-B2D3-79E382C46937}"/>
              </a:ext>
            </a:extLst>
          </p:cNvPr>
          <p:cNvPicPr>
            <a:picLocks noChangeAspect="1"/>
          </p:cNvPicPr>
          <p:nvPr/>
        </p:nvPicPr>
        <p:blipFill>
          <a:blip r:embed="rId2"/>
          <a:stretch>
            <a:fillRect/>
          </a:stretch>
        </p:blipFill>
        <p:spPr>
          <a:xfrm>
            <a:off x="621553" y="2266949"/>
            <a:ext cx="7303340" cy="2572679"/>
          </a:xfrm>
          <a:prstGeom prst="rect">
            <a:avLst/>
          </a:prstGeom>
        </p:spPr>
      </p:pic>
    </p:spTree>
    <p:extLst>
      <p:ext uri="{BB962C8B-B14F-4D97-AF65-F5344CB8AC3E}">
        <p14:creationId xmlns:p14="http://schemas.microsoft.com/office/powerpoint/2010/main" val="387382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4482C-AA30-C14F-A0AD-A9778038E6B2}"/>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455CBFC3-12CE-A443-9A32-47E4EE96AEC3}"/>
              </a:ext>
            </a:extLst>
          </p:cNvPr>
          <p:cNvSpPr>
            <a:spLocks noGrp="1"/>
          </p:cNvSpPr>
          <p:nvPr>
            <p:ph type="body" sz="quarter" idx="12"/>
          </p:nvPr>
        </p:nvSpPr>
        <p:spPr>
          <a:xfrm>
            <a:off x="227012" y="1709351"/>
            <a:ext cx="8002587" cy="4384542"/>
          </a:xfrm>
        </p:spPr>
        <p:txBody>
          <a:bodyPr/>
          <a:lstStyle/>
          <a:p>
            <a:pPr marL="0" indent="0">
              <a:buNone/>
            </a:pPr>
            <a:r>
              <a:rPr lang="en-US" sz="1800" dirty="0"/>
              <a:t>.</a:t>
            </a:r>
            <a:endParaRPr lang="en-US" sz="1800" b="1" dirty="0"/>
          </a:p>
          <a:p>
            <a:endParaRPr lang="en-US" dirty="0"/>
          </a:p>
        </p:txBody>
      </p:sp>
      <p:sp>
        <p:nvSpPr>
          <p:cNvPr id="4" name="Title 3">
            <a:extLst>
              <a:ext uri="{FF2B5EF4-FFF2-40B4-BE49-F238E27FC236}">
                <a16:creationId xmlns:a16="http://schemas.microsoft.com/office/drawing/2014/main" id="{F1618E75-F40F-3842-B1CD-50F6B48FB453}"/>
              </a:ext>
            </a:extLst>
          </p:cNvPr>
          <p:cNvSpPr>
            <a:spLocks noGrp="1"/>
          </p:cNvSpPr>
          <p:nvPr>
            <p:ph type="title"/>
          </p:nvPr>
        </p:nvSpPr>
        <p:spPr/>
        <p:txBody>
          <a:bodyPr/>
          <a:lstStyle/>
          <a:p>
            <a:r>
              <a:rPr lang="en-US" b="0" dirty="0"/>
              <a:t>Plotting the dataset</a:t>
            </a:r>
            <a:br>
              <a:rPr lang="en-US" b="0" dirty="0"/>
            </a:br>
            <a:endParaRPr lang="en-US" dirty="0"/>
          </a:p>
        </p:txBody>
      </p:sp>
      <p:sp>
        <p:nvSpPr>
          <p:cNvPr id="5" name="Text Placeholder 4">
            <a:extLst>
              <a:ext uri="{FF2B5EF4-FFF2-40B4-BE49-F238E27FC236}">
                <a16:creationId xmlns:a16="http://schemas.microsoft.com/office/drawing/2014/main" id="{A6850F7F-9E0A-C045-9E3A-7CEB22B390E7}"/>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EA74A39C-7E53-4543-91C1-9B94F65E64F4}"/>
              </a:ext>
            </a:extLst>
          </p:cNvPr>
          <p:cNvPicPr>
            <a:picLocks noChangeAspect="1"/>
          </p:cNvPicPr>
          <p:nvPr/>
        </p:nvPicPr>
        <p:blipFill>
          <a:blip r:embed="rId2"/>
          <a:stretch>
            <a:fillRect/>
          </a:stretch>
        </p:blipFill>
        <p:spPr>
          <a:xfrm>
            <a:off x="914401" y="1709351"/>
            <a:ext cx="7190306" cy="4384542"/>
          </a:xfrm>
          <a:prstGeom prst="rect">
            <a:avLst/>
          </a:prstGeom>
        </p:spPr>
      </p:pic>
    </p:spTree>
    <p:extLst>
      <p:ext uri="{BB962C8B-B14F-4D97-AF65-F5344CB8AC3E}">
        <p14:creationId xmlns:p14="http://schemas.microsoft.com/office/powerpoint/2010/main" val="332447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BC1AAA-FA98-CC48-BE95-2DBC4BD2DEAC}"/>
              </a:ext>
            </a:extLst>
          </p:cNvPr>
          <p:cNvSpPr>
            <a:spLocks noGrp="1"/>
          </p:cNvSpPr>
          <p:nvPr>
            <p:ph type="body" sz="quarter" idx="12"/>
          </p:nvPr>
        </p:nvSpPr>
        <p:spPr/>
        <p:txBody>
          <a:bodyPr/>
          <a:lstStyle/>
          <a:p>
            <a:endParaRPr lang="en-US" dirty="0"/>
          </a:p>
        </p:txBody>
      </p:sp>
      <p:sp>
        <p:nvSpPr>
          <p:cNvPr id="2" name="Slide Number Placeholder 1">
            <a:extLst>
              <a:ext uri="{FF2B5EF4-FFF2-40B4-BE49-F238E27FC236}">
                <a16:creationId xmlns:a16="http://schemas.microsoft.com/office/drawing/2014/main" id="{4BB12846-CFCC-4047-BB5A-DF8F80541CCA}"/>
              </a:ext>
            </a:extLst>
          </p:cNvPr>
          <p:cNvSpPr>
            <a:spLocks noGrp="1"/>
          </p:cNvSpPr>
          <p:nvPr>
            <p:ph type="sldNum" sz="quarter" idx="15"/>
          </p:nvPr>
        </p:nvSpPr>
        <p:spPr/>
        <p:txBody>
          <a:bodyPr/>
          <a:lstStyle/>
          <a:p>
            <a:fld id="{12342C3A-DD85-7843-B416-BD52AB030D59}" type="slidenum">
              <a:rPr lang="en-US" smtClean="0"/>
              <a:pPr/>
              <a:t>9</a:t>
            </a:fld>
            <a:endParaRPr lang="en-US" dirty="0"/>
          </a:p>
        </p:txBody>
      </p:sp>
      <p:pic>
        <p:nvPicPr>
          <p:cNvPr id="7" name="Picture 6">
            <a:extLst>
              <a:ext uri="{FF2B5EF4-FFF2-40B4-BE49-F238E27FC236}">
                <a16:creationId xmlns:a16="http://schemas.microsoft.com/office/drawing/2014/main" id="{B071203E-676B-0444-8CC7-549EAEFAF18B}"/>
              </a:ext>
            </a:extLst>
          </p:cNvPr>
          <p:cNvPicPr>
            <a:picLocks noChangeAspect="1"/>
          </p:cNvPicPr>
          <p:nvPr/>
        </p:nvPicPr>
        <p:blipFill>
          <a:blip r:embed="rId2"/>
          <a:stretch>
            <a:fillRect/>
          </a:stretch>
        </p:blipFill>
        <p:spPr>
          <a:xfrm>
            <a:off x="227013" y="1555729"/>
            <a:ext cx="4080582" cy="4538164"/>
          </a:xfrm>
          <a:prstGeom prst="rect">
            <a:avLst/>
          </a:prstGeom>
        </p:spPr>
      </p:pic>
      <p:sp>
        <p:nvSpPr>
          <p:cNvPr id="4" name="Title 3">
            <a:extLst>
              <a:ext uri="{FF2B5EF4-FFF2-40B4-BE49-F238E27FC236}">
                <a16:creationId xmlns:a16="http://schemas.microsoft.com/office/drawing/2014/main" id="{4409571A-4F15-7E49-82AA-9C455F715C37}"/>
              </a:ext>
            </a:extLst>
          </p:cNvPr>
          <p:cNvSpPr>
            <a:spLocks noGrp="1"/>
          </p:cNvSpPr>
          <p:nvPr>
            <p:ph type="title"/>
          </p:nvPr>
        </p:nvSpPr>
        <p:spPr/>
        <p:txBody>
          <a:bodyPr/>
          <a:lstStyle/>
          <a:p>
            <a:r>
              <a:rPr lang="en-US" dirty="0"/>
              <a:t>ANN Artificial Neural Network </a:t>
            </a:r>
          </a:p>
        </p:txBody>
      </p:sp>
      <p:sp>
        <p:nvSpPr>
          <p:cNvPr id="5" name="Text Placeholder 4">
            <a:extLst>
              <a:ext uri="{FF2B5EF4-FFF2-40B4-BE49-F238E27FC236}">
                <a16:creationId xmlns:a16="http://schemas.microsoft.com/office/drawing/2014/main" id="{56F8460C-5792-B44A-AA46-D80CFE9CEA29}"/>
              </a:ext>
            </a:extLst>
          </p:cNvPr>
          <p:cNvSpPr>
            <a:spLocks noGrp="1"/>
          </p:cNvSpPr>
          <p:nvPr>
            <p:ph type="body" sz="quarter" idx="13"/>
          </p:nvPr>
        </p:nvSpPr>
        <p:spPr/>
        <p:txBody>
          <a:bodyPr/>
          <a:lstStyle/>
          <a:p>
            <a:r>
              <a:rPr lang="en-US" dirty="0"/>
              <a:t>Accuracy = 96.67%				          Loss graph</a:t>
            </a:r>
          </a:p>
        </p:txBody>
      </p:sp>
      <p:pic>
        <p:nvPicPr>
          <p:cNvPr id="8" name="Picture 7">
            <a:extLst>
              <a:ext uri="{FF2B5EF4-FFF2-40B4-BE49-F238E27FC236}">
                <a16:creationId xmlns:a16="http://schemas.microsoft.com/office/drawing/2014/main" id="{7DD8298E-EB5E-284A-8B21-7F5D62377F5D}"/>
              </a:ext>
            </a:extLst>
          </p:cNvPr>
          <p:cNvPicPr>
            <a:picLocks noChangeAspect="1"/>
          </p:cNvPicPr>
          <p:nvPr/>
        </p:nvPicPr>
        <p:blipFill>
          <a:blip r:embed="rId3"/>
          <a:stretch>
            <a:fillRect/>
          </a:stretch>
        </p:blipFill>
        <p:spPr>
          <a:xfrm>
            <a:off x="4774645" y="2075561"/>
            <a:ext cx="4142342" cy="2706877"/>
          </a:xfrm>
          <a:prstGeom prst="rect">
            <a:avLst/>
          </a:prstGeom>
        </p:spPr>
      </p:pic>
      <p:sp>
        <p:nvSpPr>
          <p:cNvPr id="9" name="TextBox 8">
            <a:extLst>
              <a:ext uri="{FF2B5EF4-FFF2-40B4-BE49-F238E27FC236}">
                <a16:creationId xmlns:a16="http://schemas.microsoft.com/office/drawing/2014/main" id="{71631630-982D-4A4A-9097-9C63D81D9018}"/>
              </a:ext>
            </a:extLst>
          </p:cNvPr>
          <p:cNvSpPr txBox="1"/>
          <p:nvPr/>
        </p:nvSpPr>
        <p:spPr>
          <a:xfrm>
            <a:off x="4798050" y="4975357"/>
            <a:ext cx="3979936" cy="646331"/>
          </a:xfrm>
          <a:prstGeom prst="rect">
            <a:avLst/>
          </a:prstGeom>
          <a:noFill/>
        </p:spPr>
        <p:txBody>
          <a:bodyPr wrap="none" rtlCol="0">
            <a:spAutoFit/>
          </a:bodyPr>
          <a:lstStyle/>
          <a:p>
            <a:r>
              <a:rPr lang="en-US" dirty="0"/>
              <a:t>Loss reduces to up to 0.06543063 by the</a:t>
            </a:r>
          </a:p>
          <a:p>
            <a:r>
              <a:rPr lang="en-US" dirty="0"/>
              <a:t>	           91th epoch.</a:t>
            </a:r>
          </a:p>
        </p:txBody>
      </p:sp>
    </p:spTree>
    <p:extLst>
      <p:ext uri="{BB962C8B-B14F-4D97-AF65-F5344CB8AC3E}">
        <p14:creationId xmlns:p14="http://schemas.microsoft.com/office/powerpoint/2010/main" val="2278205691"/>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42070</TotalTime>
  <Words>472</Words>
  <Application>Microsoft Macintosh PowerPoint</Application>
  <PresentationFormat>On-screen Show (4:3)</PresentationFormat>
  <Paragraphs>58</Paragraphs>
  <Slides>14</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14</vt:i4>
      </vt:variant>
    </vt:vector>
  </HeadingPairs>
  <TitlesOfParts>
    <vt:vector size="27" baseType="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PowerPoint Presentation</vt:lpstr>
      <vt:lpstr>Problem Statement and goal </vt:lpstr>
      <vt:lpstr>Road Map</vt:lpstr>
      <vt:lpstr>Data Understanding </vt:lpstr>
      <vt:lpstr>Algorithms Used </vt:lpstr>
      <vt:lpstr>Loading the iris data set</vt:lpstr>
      <vt:lpstr>Plotting the dataset </vt:lpstr>
      <vt:lpstr>ANN Artificial Neural Network </vt:lpstr>
      <vt:lpstr>Random Forest Classifier</vt:lpstr>
      <vt:lpstr>Modeling Complications</vt:lpstr>
      <vt:lpstr>Conclusion </vt:lpstr>
      <vt:lpstr>PowerPoint Presentation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Shlok A Khetan</cp:lastModifiedBy>
  <cp:revision>975</cp:revision>
  <cp:lastPrinted>2016-08-09T14:57:31Z</cp:lastPrinted>
  <dcterms:created xsi:type="dcterms:W3CDTF">2013-11-01T14:42:31Z</dcterms:created>
  <dcterms:modified xsi:type="dcterms:W3CDTF">2020-05-08T22:50:33Z</dcterms:modified>
</cp:coreProperties>
</file>